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FS+e/7CuQDRQIZnWV1HgXiPR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1B992-9D8E-46BC-9B5F-BA72A5203DD1}">
  <a:tblStyle styleId="{5151B992-9D8E-46BC-9B5F-BA72A5203D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43" d="100"/>
          <a:sy n="43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 Title &amp; Drop (authors)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2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2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6814456" y="10331022"/>
            <a:ext cx="500534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2"/>
          </p:nvPr>
        </p:nvSpPr>
        <p:spPr>
          <a:xfrm>
            <a:off x="2146077" y="4083889"/>
            <a:ext cx="18488186" cy="324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3"/>
          </p:nvPr>
        </p:nvSpPr>
        <p:spPr>
          <a:xfrm>
            <a:off x="2146077" y="7309689"/>
            <a:ext cx="12577128" cy="20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4"/>
          </p:nvPr>
        </p:nvSpPr>
        <p:spPr>
          <a:xfrm>
            <a:off x="1886856" y="10302616"/>
            <a:ext cx="4844131" cy="143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5"/>
          </p:nvPr>
        </p:nvSpPr>
        <p:spPr>
          <a:xfrm>
            <a:off x="6865449" y="11812959"/>
            <a:ext cx="8104278" cy="65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4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8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9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0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Header">
  <p:cSld name="Title Slide with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22872402" y="13406656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708800" y="1380744"/>
            <a:ext cx="8469147" cy="115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4AF"/>
              </a:buClr>
              <a:buSzPts val="7200"/>
              <a:buFont typeface="Arial"/>
              <a:buNone/>
              <a:defRPr sz="7200" b="1">
                <a:solidFill>
                  <a:srgbClr val="3F74A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708800" y="758952"/>
            <a:ext cx="12960169" cy="59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74AF"/>
              </a:buClr>
              <a:buSzPts val="3200"/>
              <a:buFont typeface="Arial"/>
              <a:buNone/>
              <a:defRPr sz="3200">
                <a:solidFill>
                  <a:srgbClr val="3F74A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200"/>
              <a:buFont typeface="Helvetica Neue"/>
              <a:buNone/>
              <a:defRPr sz="11200" b="0">
                <a:solidFill>
                  <a:srgbClr val="7979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0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Title">
  <p:cSld name="Large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5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5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2265917" y="10051622"/>
            <a:ext cx="828841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2"/>
          </p:nvPr>
        </p:nvSpPr>
        <p:spPr>
          <a:xfrm>
            <a:off x="2146077" y="3372689"/>
            <a:ext cx="14663773" cy="61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8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9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0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0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. Title &amp; Drop">
  <p:cSld name="Med. Title &amp; Dro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6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6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2367517" y="10610422"/>
            <a:ext cx="8288410" cy="202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2247677" y="4083889"/>
            <a:ext cx="18488186" cy="324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2247677" y="7309689"/>
            <a:ext cx="12577128" cy="20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2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3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PageWNumber">
  <p:cSld name="InsidePageWNumber 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6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7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7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8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0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9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cede &amp; Title (Right)">
  <p:cSld name="Precede &amp; Title (Righ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7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7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2265917" y="9375818"/>
            <a:ext cx="8288410" cy="20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7924180" y="3804489"/>
            <a:ext cx="11998883" cy="458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2217689" y="3956889"/>
            <a:ext cx="4844131" cy="41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7"/>
          <p:cNvCxnSpPr/>
          <p:nvPr/>
        </p:nvCxnSpPr>
        <p:spPr>
          <a:xfrm rot="10800000">
            <a:off x="7493000" y="3995332"/>
            <a:ext cx="0" cy="4031068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rotWithShape="0">
              <a:srgbClr val="000000">
                <a:alpha val="49411"/>
              </a:srgbClr>
            </a:outerShdw>
          </a:effectLst>
        </p:spPr>
      </p:cxn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2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2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2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63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3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4"/>
          <p:cNvSpPr txBox="1">
            <a:spLocks noGrp="1"/>
          </p:cNvSpPr>
          <p:nvPr>
            <p:ph type="title"/>
          </p:nvPr>
        </p:nvSpPr>
        <p:spPr>
          <a:xfrm>
            <a:off x="1777998" y="2298698"/>
            <a:ext cx="20828002" cy="464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4"/>
          <p:cNvSpPr txBox="1">
            <a:spLocks noGrp="1"/>
          </p:cNvSpPr>
          <p:nvPr>
            <p:ph type="body" idx="1"/>
          </p:nvPr>
        </p:nvSpPr>
        <p:spPr>
          <a:xfrm>
            <a:off x="1777998" y="7073900"/>
            <a:ext cx="2082800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64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cede &amp; Title (Left)">
  <p:cSld name="Precede &amp; Title (Lef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 descr="MSKCrownLogoVectorEWhite.png"/>
          <p:cNvPicPr preferRelativeResize="0"/>
          <p:nvPr/>
        </p:nvPicPr>
        <p:blipFill rotWithShape="1">
          <a:blip r:embed="rId3">
            <a:alphaModFix amt="61804"/>
          </a:blip>
          <a:srcRect/>
          <a:stretch/>
        </p:blipFill>
        <p:spPr>
          <a:xfrm>
            <a:off x="12191610" y="2194730"/>
            <a:ext cx="14391249" cy="162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8" descr="MSKLogoCrownText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780" y="1303605"/>
            <a:ext cx="4844131" cy="14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2265917" y="9375818"/>
            <a:ext cx="8288410" cy="20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1320180" y="3783410"/>
            <a:ext cx="11998883" cy="458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22860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  <a:defRPr sz="11400" b="1">
                <a:solidFill>
                  <a:srgbClr val="FFFFFF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14519338" y="3956889"/>
            <a:ext cx="4844131" cy="41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t" anchorCtr="0">
            <a:spAutoFit/>
          </a:bodyPr>
          <a:lstStyle>
            <a:lvl1pPr marL="457200" lvl="0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18"/>
          <p:cNvCxnSpPr/>
          <p:nvPr/>
        </p:nvCxnSpPr>
        <p:spPr>
          <a:xfrm rot="10800000" flipH="1">
            <a:off x="14046198" y="3995332"/>
            <a:ext cx="1" cy="4031068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dist="25400" dir="5400000" rotWithShape="0">
              <a:srgbClr val="000000">
                <a:alpha val="49411"/>
              </a:srgbClr>
            </a:outerShdw>
          </a:effectLst>
        </p:spPr>
      </p:cxn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23164802" y="12727605"/>
            <a:ext cx="708576" cy="70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Section | Chapter">
  <p:cSld name="White Section | Chap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40767" y="2313082"/>
            <a:ext cx="13292935" cy="1170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3" y="686788"/>
            <a:ext cx="5215709" cy="2263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2146077" y="5906966"/>
            <a:ext cx="18488186" cy="190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50" tIns="142850" rIns="142850" bIns="142850" anchor="ctr" anchorCtr="0">
            <a:spAutoFit/>
          </a:bodyPr>
          <a:lstStyle>
            <a:lvl1pPr marL="457200" lvl="0" indent="-22860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>
                <a:solidFill>
                  <a:srgbClr val="236991"/>
                </a:solidFill>
              </a:defRPr>
            </a:lvl1pPr>
            <a:lvl2pPr marL="914400" lvl="1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2250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2183071" y="13010554"/>
            <a:ext cx="607613" cy="59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">
  <p:cSld name="Blank Whi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12183071" y="13010554"/>
            <a:ext cx="607613" cy="59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3189C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23164805" y="12714615"/>
            <a:ext cx="667922" cy="72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7979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-127001" y="13563600"/>
            <a:ext cx="24632109" cy="0"/>
            <a:chOff x="0" y="0"/>
            <a:chExt cx="24632106" cy="0"/>
          </a:xfrm>
        </p:grpSpPr>
        <p:cxnSp>
          <p:nvCxnSpPr>
            <p:cNvPr id="7" name="Google Shape;7;p11"/>
            <p:cNvCxnSpPr/>
            <p:nvPr/>
          </p:nvCxnSpPr>
          <p:spPr>
            <a:xfrm>
              <a:off x="0" y="0"/>
              <a:ext cx="14767601" cy="0"/>
            </a:xfrm>
            <a:prstGeom prst="straightConnector1">
              <a:avLst/>
            </a:prstGeom>
            <a:noFill/>
            <a:ln w="304800" cap="flat" cmpd="sng">
              <a:solidFill>
                <a:srgbClr val="92D2E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1"/>
            <p:cNvCxnSpPr/>
            <p:nvPr/>
          </p:nvCxnSpPr>
          <p:spPr>
            <a:xfrm>
              <a:off x="14681200" y="0"/>
              <a:ext cx="7067155" cy="0"/>
            </a:xfrm>
            <a:prstGeom prst="straightConnector1">
              <a:avLst/>
            </a:prstGeom>
            <a:noFill/>
            <a:ln w="304800" cap="flat" cmpd="sng">
              <a:solidFill>
                <a:srgbClr val="00BDF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1"/>
            <p:cNvCxnSpPr/>
            <p:nvPr/>
          </p:nvCxnSpPr>
          <p:spPr>
            <a:xfrm>
              <a:off x="21742400" y="0"/>
              <a:ext cx="2889706" cy="0"/>
            </a:xfrm>
            <a:prstGeom prst="straightConnector1">
              <a:avLst/>
            </a:prstGeom>
            <a:noFill/>
            <a:ln w="304800" cap="flat" cmpd="sng">
              <a:solidFill>
                <a:srgbClr val="2875B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36991"/>
              </a:buClr>
              <a:buSzPts val="11400"/>
              <a:buFont typeface="Arial"/>
              <a:buNone/>
              <a:defRPr sz="11400" b="1" i="0" u="none" strike="noStrike" cap="none">
                <a:solidFill>
                  <a:srgbClr val="2369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6000"/>
              <a:buFont typeface="Arial"/>
              <a:buChar char="•"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800"/>
              </a:spcBef>
              <a:spcAft>
                <a:spcPts val="0"/>
              </a:spcAft>
              <a:buClr>
                <a:srgbClr val="797979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22869144" y="13405105"/>
            <a:ext cx="375704" cy="41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A8E16-62A5-0840-8EAC-00A8ACF3A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0DE94-427E-544B-9760-52B3BF99618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46077" y="4083889"/>
            <a:ext cx="18488186" cy="1768895"/>
          </a:xfrm>
        </p:spPr>
        <p:txBody>
          <a:bodyPr/>
          <a:lstStyle/>
          <a:p>
            <a:r>
              <a:rPr lang="en-US" dirty="0"/>
              <a:t>Navigating Ecommerce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342B27-D5B7-5347-9126-F8D0AEF7E69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146077" y="7309689"/>
            <a:ext cx="12577128" cy="1202586"/>
          </a:xfrm>
        </p:spPr>
        <p:txBody>
          <a:bodyPr/>
          <a:lstStyle/>
          <a:p>
            <a:r>
              <a:rPr lang="en-US" dirty="0"/>
              <a:t>GYN/Organoid Ordering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010366-ACBF-AC46-B158-F700623EEAC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8744C8-6B48-B349-B778-83206900A14A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739FB-4464-4BCB-9043-482D3350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9550322" cy="2138637"/>
          </a:xfrm>
        </p:spPr>
        <p:txBody>
          <a:bodyPr/>
          <a:lstStyle/>
          <a:p>
            <a:r>
              <a:rPr lang="en-US" dirty="0"/>
              <a:t>Off-Catalog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0EBF0-466A-4A23-A024-61A23D57D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4F9711-9DB0-44AD-8F4E-D07D157E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89" y="2790560"/>
            <a:ext cx="16266382" cy="10166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DDD852-E64B-4B29-8F50-82580A480909}"/>
              </a:ext>
            </a:extLst>
          </p:cNvPr>
          <p:cNvSpPr/>
          <p:nvPr/>
        </p:nvSpPr>
        <p:spPr>
          <a:xfrm>
            <a:off x="9010184" y="6857999"/>
            <a:ext cx="2163337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EF94A-4B48-47BE-B757-4043F1C1AB7B}"/>
              </a:ext>
            </a:extLst>
          </p:cNvPr>
          <p:cNvSpPr/>
          <p:nvPr/>
        </p:nvSpPr>
        <p:spPr>
          <a:xfrm>
            <a:off x="9630935" y="5052300"/>
            <a:ext cx="2163337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DCF67F-7AA4-4C26-B6DC-17893BF12931}"/>
              </a:ext>
            </a:extLst>
          </p:cNvPr>
          <p:cNvSpPr/>
          <p:nvPr/>
        </p:nvSpPr>
        <p:spPr>
          <a:xfrm>
            <a:off x="11468459" y="6623825"/>
            <a:ext cx="2723557" cy="1110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32353A-37BB-4E90-8504-3957C6188476}"/>
              </a:ext>
            </a:extLst>
          </p:cNvPr>
          <p:cNvSpPr/>
          <p:nvPr/>
        </p:nvSpPr>
        <p:spPr>
          <a:xfrm>
            <a:off x="8738838" y="7838878"/>
            <a:ext cx="2729621" cy="893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904543-53B2-4BAC-84AB-734A1F1983D5}"/>
              </a:ext>
            </a:extLst>
          </p:cNvPr>
          <p:cNvSpPr/>
          <p:nvPr/>
        </p:nvSpPr>
        <p:spPr>
          <a:xfrm>
            <a:off x="8744902" y="8753972"/>
            <a:ext cx="2723557" cy="1110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D011DC-600C-4C0E-A5D3-0436F549F03D}"/>
              </a:ext>
            </a:extLst>
          </p:cNvPr>
          <p:cNvCxnSpPr>
            <a:cxnSpLocks/>
          </p:cNvCxnSpPr>
          <p:nvPr/>
        </p:nvCxnSpPr>
        <p:spPr>
          <a:xfrm>
            <a:off x="3902927" y="4929197"/>
            <a:ext cx="5728008" cy="48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5D92ED-17C2-4A72-B9AE-9F9DE69600BD}"/>
              </a:ext>
            </a:extLst>
          </p:cNvPr>
          <p:cNvSpPr txBox="1"/>
          <p:nvPr/>
        </p:nvSpPr>
        <p:spPr>
          <a:xfrm>
            <a:off x="200722" y="3519381"/>
            <a:ext cx="3947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Item Description: Place the name of the item as listed in Ziggy/order sheet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24001D-5052-422F-8B13-EB2F6ABCDC0F}"/>
              </a:ext>
            </a:extLst>
          </p:cNvPr>
          <p:cNvCxnSpPr>
            <a:cxnSpLocks/>
          </p:cNvCxnSpPr>
          <p:nvPr/>
        </p:nvCxnSpPr>
        <p:spPr>
          <a:xfrm flipV="1">
            <a:off x="4393580" y="7292898"/>
            <a:ext cx="4616604" cy="15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5BD408-2BF2-4254-8DD2-CEBD08A27BB2}"/>
              </a:ext>
            </a:extLst>
          </p:cNvPr>
          <p:cNvCxnSpPr>
            <a:cxnSpLocks/>
          </p:cNvCxnSpPr>
          <p:nvPr/>
        </p:nvCxnSpPr>
        <p:spPr>
          <a:xfrm flipH="1">
            <a:off x="14192016" y="6810121"/>
            <a:ext cx="3917564" cy="32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E996C6-DAEA-47AB-BF71-0B43EAD001A8}"/>
              </a:ext>
            </a:extLst>
          </p:cNvPr>
          <p:cNvSpPr txBox="1"/>
          <p:nvPr/>
        </p:nvSpPr>
        <p:spPr>
          <a:xfrm>
            <a:off x="200722" y="6167480"/>
            <a:ext cx="4616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Supplier: Every “true” off-catalog will not appear in the supplier drop down. Must select “New Supplier”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5E6AE7-1079-469B-8EDD-1D420CB4D5E6}"/>
              </a:ext>
            </a:extLst>
          </p:cNvPr>
          <p:cNvSpPr txBox="1"/>
          <p:nvPr/>
        </p:nvSpPr>
        <p:spPr>
          <a:xfrm>
            <a:off x="18109580" y="5946285"/>
            <a:ext cx="3947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Commodity: General category description of item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EC8F31-A407-42A4-AEB9-9996B91DF542}"/>
              </a:ext>
            </a:extLst>
          </p:cNvPr>
          <p:cNvSpPr txBox="1"/>
          <p:nvPr/>
        </p:nvSpPr>
        <p:spPr>
          <a:xfrm>
            <a:off x="200722" y="8833024"/>
            <a:ext cx="55756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Unit Price: Pretty Self explanatory. Make sure to edit the quantity and currency if needed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8E76A8-7ABE-43B8-B736-00C21BC7C620}"/>
              </a:ext>
            </a:extLst>
          </p:cNvPr>
          <p:cNvCxnSpPr/>
          <p:nvPr/>
        </p:nvCxnSpPr>
        <p:spPr>
          <a:xfrm flipV="1">
            <a:off x="5325405" y="8318810"/>
            <a:ext cx="3413433" cy="129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EAD0F6-B46B-4813-BFC6-95B0DECB6D40}"/>
              </a:ext>
            </a:extLst>
          </p:cNvPr>
          <p:cNvSpPr txBox="1"/>
          <p:nvPr/>
        </p:nvSpPr>
        <p:spPr>
          <a:xfrm>
            <a:off x="14875727" y="9679356"/>
            <a:ext cx="4626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Supplier Part Number: Also known as catalog number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FE4BC3-9C61-41BA-9E5D-93941DEC44A3}"/>
              </a:ext>
            </a:extLst>
          </p:cNvPr>
          <p:cNvCxnSpPr/>
          <p:nvPr/>
        </p:nvCxnSpPr>
        <p:spPr>
          <a:xfrm flipH="1" flipV="1">
            <a:off x="11468459" y="9451666"/>
            <a:ext cx="3407268" cy="76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2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A2D68-16DC-4C47-B595-20C5C7C1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0888468" cy="3135833"/>
          </a:xfrm>
        </p:spPr>
        <p:txBody>
          <a:bodyPr/>
          <a:lstStyle/>
          <a:p>
            <a:r>
              <a:rPr lang="en-US" dirty="0"/>
              <a:t>Off-Catalog Orders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CA2A-E51E-4D93-85D0-B98E260F06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8019-E658-41AD-9336-44977480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3165055"/>
            <a:ext cx="15667190" cy="97919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588DC1-1314-4C65-9298-6DC21C83C9AA}"/>
              </a:ext>
            </a:extLst>
          </p:cNvPr>
          <p:cNvSpPr/>
          <p:nvPr/>
        </p:nvSpPr>
        <p:spPr>
          <a:xfrm>
            <a:off x="13821368" y="7605132"/>
            <a:ext cx="2390080" cy="1435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C9F8C2-0A02-45BB-BD04-69F2E07055BE}"/>
              </a:ext>
            </a:extLst>
          </p:cNvPr>
          <p:cNvSpPr/>
          <p:nvPr/>
        </p:nvSpPr>
        <p:spPr>
          <a:xfrm>
            <a:off x="6616389" y="8734325"/>
            <a:ext cx="2594518" cy="1435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8C7BC-72D0-4FCE-A0B4-F8B04025A681}"/>
              </a:ext>
            </a:extLst>
          </p:cNvPr>
          <p:cNvSpPr txBox="1"/>
          <p:nvPr/>
        </p:nvSpPr>
        <p:spPr>
          <a:xfrm>
            <a:off x="708800" y="7605132"/>
            <a:ext cx="5468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Capital: Same as in-catalog orders. Only needed for very large, expensive orders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CC7233-8A84-4F36-A899-304F53F44AFA}"/>
              </a:ext>
            </a:extLst>
          </p:cNvPr>
          <p:cNvCxnSpPr>
            <a:cxnSpLocks/>
          </p:cNvCxnSpPr>
          <p:nvPr/>
        </p:nvCxnSpPr>
        <p:spPr>
          <a:xfrm>
            <a:off x="5196468" y="8734325"/>
            <a:ext cx="1419921" cy="46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4C6011-D392-4365-81B9-BA3232112F6D}"/>
              </a:ext>
            </a:extLst>
          </p:cNvPr>
          <p:cNvSpPr txBox="1"/>
          <p:nvPr/>
        </p:nvSpPr>
        <p:spPr>
          <a:xfrm>
            <a:off x="17105971" y="9452118"/>
            <a:ext cx="6326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Suggested Supplier: This is where you indicate the actual name of the off-catalog supplier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614AAC-94B1-449C-9682-DB48FCA0DD5A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15861429" y="8830482"/>
            <a:ext cx="1244542" cy="84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11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57847-D642-415A-A663-559033086B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0113" y="5899059"/>
            <a:ext cx="14663773" cy="2509611"/>
          </a:xfrm>
        </p:spPr>
        <p:txBody>
          <a:bodyPr/>
          <a:lstStyle/>
          <a:p>
            <a:pPr marL="85725" indent="0">
              <a:buNone/>
            </a:pPr>
            <a:r>
              <a:rPr lang="en-US" sz="9600" dirty="0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28558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6AB4D-9992-E447-8E8C-51F14936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137849"/>
            <a:ext cx="8469147" cy="1154358"/>
          </a:xfrm>
        </p:spPr>
        <p:txBody>
          <a:bodyPr/>
          <a:lstStyle/>
          <a:p>
            <a:r>
              <a:rPr lang="en-US" dirty="0"/>
              <a:t>Ecommerce Login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29E951-36B9-49EF-BC78-C6D218D2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37" y="3226281"/>
            <a:ext cx="9554142" cy="819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C2F49-DF6D-486A-9A1C-13A28F22DB7F}"/>
              </a:ext>
            </a:extLst>
          </p:cNvPr>
          <p:cNvSpPr txBox="1"/>
          <p:nvPr/>
        </p:nvSpPr>
        <p:spPr>
          <a:xfrm>
            <a:off x="12192000" y="5432211"/>
            <a:ext cx="11203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Navigate to the MSK Ecommerce portal through </a:t>
            </a:r>
            <a:r>
              <a:rPr lang="en-US" sz="4000" dirty="0" err="1">
                <a:solidFill>
                  <a:schemeClr val="accent4"/>
                </a:solidFill>
              </a:rPr>
              <a:t>OneMSK</a:t>
            </a:r>
            <a:endParaRPr lang="en-US" sz="4000" dirty="0">
              <a:solidFill>
                <a:schemeClr val="accent4"/>
              </a:solidFill>
            </a:endParaRPr>
          </a:p>
          <a:p>
            <a:pPr marL="571500" indent="-57150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Log in using your normal MSK credentials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4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0693C-41C9-4312-BD84-FE1676F90F50}"/>
              </a:ext>
            </a:extLst>
          </p:cNvPr>
          <p:cNvCxnSpPr/>
          <p:nvPr/>
        </p:nvCxnSpPr>
        <p:spPr>
          <a:xfrm flipH="1" flipV="1">
            <a:off x="6668429" y="6066263"/>
            <a:ext cx="5218771" cy="138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0651C-678A-A34B-9D8C-B0D09CC9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014744"/>
            <a:ext cx="11223005" cy="3135833"/>
          </a:xfrm>
        </p:spPr>
        <p:txBody>
          <a:bodyPr/>
          <a:lstStyle/>
          <a:p>
            <a:r>
              <a:rPr lang="en-US" dirty="0"/>
              <a:t>Ecommerce Home Page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BDE99C-EBD8-4FAC-ACB5-D139DEBF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0" y="2792451"/>
            <a:ext cx="15649348" cy="9780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3810A-A2F3-4A0F-B8BC-92B729BB3018}"/>
              </a:ext>
            </a:extLst>
          </p:cNvPr>
          <p:cNvSpPr txBox="1"/>
          <p:nvPr/>
        </p:nvSpPr>
        <p:spPr>
          <a:xfrm>
            <a:off x="16939863" y="4555390"/>
            <a:ext cx="6735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Most common store links</a:t>
            </a:r>
          </a:p>
          <a:p>
            <a:pPr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ThermoFrisher</a:t>
            </a:r>
            <a:endParaRPr lang="en-US" sz="4000" dirty="0">
              <a:solidFill>
                <a:schemeClr val="accent4"/>
              </a:solidFill>
            </a:endParaRP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QiaGen</a:t>
            </a:r>
            <a:endParaRPr lang="en-US" sz="4000" dirty="0">
              <a:solidFill>
                <a:schemeClr val="accent4"/>
              </a:solidFill>
            </a:endParaRP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</a:t>
            </a:r>
            <a:r>
              <a:rPr lang="en-US" sz="4000" dirty="0" err="1">
                <a:solidFill>
                  <a:schemeClr val="accent4"/>
                </a:solidFill>
              </a:rPr>
              <a:t>Millapore</a:t>
            </a:r>
            <a:r>
              <a:rPr lang="en-US" sz="4000" dirty="0">
                <a:solidFill>
                  <a:schemeClr val="accent4"/>
                </a:solidFill>
              </a:rPr>
              <a:t> Sigma 	(Sigma-Aldrich)</a:t>
            </a: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Fisher 	Healthcare/Scientific</a:t>
            </a:r>
          </a:p>
          <a:p>
            <a:pPr lvl="8">
              <a:buClr>
                <a:schemeClr val="accent4"/>
              </a:buClr>
            </a:pPr>
            <a:r>
              <a:rPr lang="en-US" sz="4000" dirty="0">
                <a:solidFill>
                  <a:schemeClr val="accent4"/>
                </a:solidFill>
              </a:rPr>
              <a:t>	– Staples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30E00C-7A43-4F9E-BF33-BE4824FE0B09}"/>
              </a:ext>
            </a:extLst>
          </p:cNvPr>
          <p:cNvSpPr/>
          <p:nvPr/>
        </p:nvSpPr>
        <p:spPr>
          <a:xfrm>
            <a:off x="10125307" y="10811559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CEF706-3477-4C31-AEC2-D62D629AC888}"/>
              </a:ext>
            </a:extLst>
          </p:cNvPr>
          <p:cNvSpPr/>
          <p:nvPr/>
        </p:nvSpPr>
        <p:spPr>
          <a:xfrm>
            <a:off x="9969190" y="8207297"/>
            <a:ext cx="1583473" cy="2133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CFCCD-6B41-4396-B858-9B97FF906026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11320769" y="5581628"/>
            <a:ext cx="6584376" cy="293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B09685-B5D4-4D19-9F23-4A1C24B782FA}"/>
              </a:ext>
            </a:extLst>
          </p:cNvPr>
          <p:cNvCxnSpPr>
            <a:cxnSpLocks/>
          </p:cNvCxnSpPr>
          <p:nvPr/>
        </p:nvCxnSpPr>
        <p:spPr>
          <a:xfrm flipH="1">
            <a:off x="11017405" y="6204041"/>
            <a:ext cx="6887740" cy="293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132FFD-975F-4BD8-8DAC-2DAF7F079838}"/>
              </a:ext>
            </a:extLst>
          </p:cNvPr>
          <p:cNvCxnSpPr>
            <a:cxnSpLocks/>
          </p:cNvCxnSpPr>
          <p:nvPr/>
        </p:nvCxnSpPr>
        <p:spPr>
          <a:xfrm flipH="1">
            <a:off x="11320768" y="6858000"/>
            <a:ext cx="6584373" cy="271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CA49AC-ACFE-44FC-8449-DC328FC2C4E9}"/>
              </a:ext>
            </a:extLst>
          </p:cNvPr>
          <p:cNvCxnSpPr>
            <a:cxnSpLocks/>
          </p:cNvCxnSpPr>
          <p:nvPr/>
        </p:nvCxnSpPr>
        <p:spPr>
          <a:xfrm flipH="1">
            <a:off x="11552663" y="9179790"/>
            <a:ext cx="6352478" cy="180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1A0263-A905-4820-BF59-43BF167D15F6}"/>
              </a:ext>
            </a:extLst>
          </p:cNvPr>
          <p:cNvCxnSpPr>
            <a:cxnSpLocks/>
          </p:cNvCxnSpPr>
          <p:nvPr/>
        </p:nvCxnSpPr>
        <p:spPr>
          <a:xfrm flipH="1">
            <a:off x="11145504" y="7978255"/>
            <a:ext cx="6759641" cy="210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F5AE-009D-CD45-AF0C-EE255E7E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917281"/>
            <a:ext cx="11958985" cy="2138637"/>
          </a:xfrm>
        </p:spPr>
        <p:txBody>
          <a:bodyPr/>
          <a:lstStyle/>
          <a:p>
            <a:r>
              <a:rPr lang="en-US" dirty="0"/>
              <a:t>Ecommerce Home Page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2BA5F9-D792-42B7-BD9E-DA671B12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0" y="2817397"/>
            <a:ext cx="15692466" cy="98077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358B56-598C-4869-A1A3-8334125F530B}"/>
              </a:ext>
            </a:extLst>
          </p:cNvPr>
          <p:cNvSpPr/>
          <p:nvPr/>
        </p:nvSpPr>
        <p:spPr>
          <a:xfrm>
            <a:off x="11954107" y="3853198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35D7B7-1E2D-4E53-A69A-188FFC92D2B3}"/>
              </a:ext>
            </a:extLst>
          </p:cNvPr>
          <p:cNvSpPr/>
          <p:nvPr/>
        </p:nvSpPr>
        <p:spPr>
          <a:xfrm>
            <a:off x="11731081" y="7250007"/>
            <a:ext cx="120433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1CB6C1-B5EA-4A62-AA7A-849C9A6B8967}"/>
              </a:ext>
            </a:extLst>
          </p:cNvPr>
          <p:cNvSpPr/>
          <p:nvPr/>
        </p:nvSpPr>
        <p:spPr>
          <a:xfrm>
            <a:off x="2921618" y="4891709"/>
            <a:ext cx="9270381" cy="1102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DE32A4-721C-4DE5-9AED-C3CB3B8DD0F0}"/>
              </a:ext>
            </a:extLst>
          </p:cNvPr>
          <p:cNvSpPr/>
          <p:nvPr/>
        </p:nvSpPr>
        <p:spPr>
          <a:xfrm rot="16200000">
            <a:off x="12940677" y="5090780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260480-68AF-4689-BAC5-2E22E261A087}"/>
              </a:ext>
            </a:extLst>
          </p:cNvPr>
          <p:cNvCxnSpPr>
            <a:cxnSpLocks/>
          </p:cNvCxnSpPr>
          <p:nvPr/>
        </p:nvCxnSpPr>
        <p:spPr>
          <a:xfrm flipH="1">
            <a:off x="10073806" y="1873656"/>
            <a:ext cx="1813393" cy="30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CE8916-C02C-4DA2-A718-9DEB1DDE8B6F}"/>
              </a:ext>
            </a:extLst>
          </p:cNvPr>
          <p:cNvCxnSpPr>
            <a:cxnSpLocks/>
          </p:cNvCxnSpPr>
          <p:nvPr/>
        </p:nvCxnSpPr>
        <p:spPr>
          <a:xfrm flipH="1">
            <a:off x="13302009" y="2779506"/>
            <a:ext cx="6056508" cy="107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CF360-CD22-48D1-BD68-4D28F6038C47}"/>
              </a:ext>
            </a:extLst>
          </p:cNvPr>
          <p:cNvCxnSpPr/>
          <p:nvPr/>
        </p:nvCxnSpPr>
        <p:spPr>
          <a:xfrm flipH="1">
            <a:off x="14006702" y="5285678"/>
            <a:ext cx="5351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D76A11-FB6D-4A5C-BCE6-B87ABFF64FB8}"/>
              </a:ext>
            </a:extLst>
          </p:cNvPr>
          <p:cNvCxnSpPr>
            <a:cxnSpLocks/>
          </p:cNvCxnSpPr>
          <p:nvPr/>
        </p:nvCxnSpPr>
        <p:spPr>
          <a:xfrm flipH="1" flipV="1">
            <a:off x="12935412" y="7426714"/>
            <a:ext cx="6423104" cy="132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9731FD-2F3E-4E7D-92BB-1BE092F89170}"/>
              </a:ext>
            </a:extLst>
          </p:cNvPr>
          <p:cNvSpPr txBox="1"/>
          <p:nvPr/>
        </p:nvSpPr>
        <p:spPr>
          <a:xfrm>
            <a:off x="19629468" y="4557891"/>
            <a:ext cx="4546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Write: Navigate here when an off-catalog order is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7C5DA2-AD07-4934-A821-828CCF5482C2}"/>
              </a:ext>
            </a:extLst>
          </p:cNvPr>
          <p:cNvSpPr txBox="1"/>
          <p:nvPr/>
        </p:nvSpPr>
        <p:spPr>
          <a:xfrm>
            <a:off x="11887199" y="484533"/>
            <a:ext cx="7382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Search: Can search for items by name or by catalog number. Useful if you don’t know what store to order 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E7A64-D4BC-41C9-B33E-5DF34D352CCC}"/>
              </a:ext>
            </a:extLst>
          </p:cNvPr>
          <p:cNvSpPr txBox="1"/>
          <p:nvPr/>
        </p:nvSpPr>
        <p:spPr>
          <a:xfrm>
            <a:off x="19358516" y="1986600"/>
            <a:ext cx="5025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Cart: Navigate or hover mouse here to review what items are in your cart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BB1EE-8CCD-4B7B-9CDD-72A0ABDDC1F5}"/>
              </a:ext>
            </a:extLst>
          </p:cNvPr>
          <p:cNvSpPr txBox="1"/>
          <p:nvPr/>
        </p:nvSpPr>
        <p:spPr>
          <a:xfrm>
            <a:off x="19629468" y="7122239"/>
            <a:ext cx="4546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Catalogs: Search here for in-catalog stores that do not appear in the fast links below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BAF1D-92A3-4498-AF60-2A6B28D5E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9D3F-05BB-4D08-8A9E-AE274C8132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2684A3-D249-455A-B154-5B25ED92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8" y="2443975"/>
            <a:ext cx="16820917" cy="105130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F8510-5DD9-4639-8ACB-C6BF2E28720B}"/>
              </a:ext>
            </a:extLst>
          </p:cNvPr>
          <p:cNvSpPr/>
          <p:nvPr/>
        </p:nvSpPr>
        <p:spPr>
          <a:xfrm>
            <a:off x="3523784" y="10402230"/>
            <a:ext cx="2274849" cy="923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A2C588-179A-4AFA-8842-A4F4F597F06C}"/>
              </a:ext>
            </a:extLst>
          </p:cNvPr>
          <p:cNvSpPr/>
          <p:nvPr/>
        </p:nvSpPr>
        <p:spPr>
          <a:xfrm>
            <a:off x="3947530" y="7348164"/>
            <a:ext cx="1427356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D14A3-5CB3-4C06-8617-BA379C3144A7}"/>
              </a:ext>
            </a:extLst>
          </p:cNvPr>
          <p:cNvSpPr/>
          <p:nvPr/>
        </p:nvSpPr>
        <p:spPr>
          <a:xfrm>
            <a:off x="9831265" y="6106282"/>
            <a:ext cx="3300761" cy="2483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9FF6DD46-50AD-4D69-A007-F64DBA64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4" t="23006" r="16097" b="21638"/>
          <a:stretch/>
        </p:blipFill>
        <p:spPr>
          <a:xfrm>
            <a:off x="13986851" y="1331540"/>
            <a:ext cx="8560914" cy="430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F3E82D-36E6-4C1B-ACCC-A749E5E9832A}"/>
              </a:ext>
            </a:extLst>
          </p:cNvPr>
          <p:cNvCxnSpPr>
            <a:cxnSpLocks/>
          </p:cNvCxnSpPr>
          <p:nvPr/>
        </p:nvCxnSpPr>
        <p:spPr>
          <a:xfrm flipV="1">
            <a:off x="12690088" y="5307980"/>
            <a:ext cx="1561171" cy="109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95CC76-FD4F-4EF0-B316-05103F27E190}"/>
              </a:ext>
            </a:extLst>
          </p:cNvPr>
          <p:cNvSpPr txBox="1"/>
          <p:nvPr/>
        </p:nvSpPr>
        <p:spPr>
          <a:xfrm>
            <a:off x="17709687" y="6106282"/>
            <a:ext cx="65205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Navigate to the search icon, type “</a:t>
            </a:r>
            <a:r>
              <a:rPr lang="en-US" sz="2800" dirty="0" err="1">
                <a:solidFill>
                  <a:schemeClr val="accent4"/>
                </a:solidFill>
              </a:rPr>
              <a:t>scw</a:t>
            </a:r>
            <a:r>
              <a:rPr lang="en-US" sz="2800" dirty="0">
                <a:solidFill>
                  <a:schemeClr val="accent4"/>
                </a:solidFill>
              </a:rPr>
              <a:t>” for Schwartz into the search bar (top right) and find “Schwartz – FL 9” on the second page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B01F8B-3AA0-4B16-B9B1-7DB3E8F99F83}"/>
              </a:ext>
            </a:extLst>
          </p:cNvPr>
          <p:cNvSpPr/>
          <p:nvPr/>
        </p:nvSpPr>
        <p:spPr>
          <a:xfrm>
            <a:off x="20969953" y="1454880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DF2A49-6418-4C7F-9212-828C4C8ACC2B}"/>
              </a:ext>
            </a:extLst>
          </p:cNvPr>
          <p:cNvSpPr/>
          <p:nvPr/>
        </p:nvSpPr>
        <p:spPr>
          <a:xfrm>
            <a:off x="13944300" y="3434576"/>
            <a:ext cx="1427356" cy="441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6A728-46F5-44CA-BBC2-25C5106B76F1}"/>
              </a:ext>
            </a:extLst>
          </p:cNvPr>
          <p:cNvSpPr/>
          <p:nvPr/>
        </p:nvSpPr>
        <p:spPr>
          <a:xfrm>
            <a:off x="8900223" y="9264805"/>
            <a:ext cx="61394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Be sure to update the attention field with our room number and name (S918, name)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0ACA1B-4199-4A66-B869-2E98C192C671}"/>
              </a:ext>
            </a:extLst>
          </p:cNvPr>
          <p:cNvCxnSpPr/>
          <p:nvPr/>
        </p:nvCxnSpPr>
        <p:spPr>
          <a:xfrm flipH="1" flipV="1">
            <a:off x="12444761" y="8430322"/>
            <a:ext cx="687265" cy="8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45F321-B6D4-4DB4-89B2-5DB3A3D9B76B}"/>
              </a:ext>
            </a:extLst>
          </p:cNvPr>
          <p:cNvCxnSpPr/>
          <p:nvPr/>
        </p:nvCxnSpPr>
        <p:spPr>
          <a:xfrm flipH="1">
            <a:off x="5798633" y="10169912"/>
            <a:ext cx="3101590" cy="47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0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C32471-C1A7-4298-8A1D-4F0BB4E73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8469147" cy="1141441"/>
          </a:xfrm>
        </p:spPr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478F-CB79-4543-AA28-7A2EA1B2F4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DE146-C525-4011-8F4E-A4B94BEF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884" y="2544500"/>
            <a:ext cx="16660078" cy="104125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8E4D46-7562-43E7-AF51-F94524A43FFF}"/>
              </a:ext>
            </a:extLst>
          </p:cNvPr>
          <p:cNvSpPr/>
          <p:nvPr/>
        </p:nvSpPr>
        <p:spPr>
          <a:xfrm>
            <a:off x="9841036" y="4733339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CD7E6-D264-4414-A3DC-8F38A95D720C}"/>
              </a:ext>
            </a:extLst>
          </p:cNvPr>
          <p:cNvSpPr/>
          <p:nvPr/>
        </p:nvSpPr>
        <p:spPr>
          <a:xfrm>
            <a:off x="9520481" y="5268597"/>
            <a:ext cx="641110" cy="530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45B3-5BB9-4E65-B731-D0D5B32D710E}"/>
              </a:ext>
            </a:extLst>
          </p:cNvPr>
          <p:cNvCxnSpPr>
            <a:cxnSpLocks/>
          </p:cNvCxnSpPr>
          <p:nvPr/>
        </p:nvCxnSpPr>
        <p:spPr>
          <a:xfrm>
            <a:off x="6110868" y="4733339"/>
            <a:ext cx="3409613" cy="53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4C1AE-2F7B-4246-A9CD-0CE2F5A8E6C4}"/>
              </a:ext>
            </a:extLst>
          </p:cNvPr>
          <p:cNvSpPr txBox="1"/>
          <p:nvPr/>
        </p:nvSpPr>
        <p:spPr>
          <a:xfrm>
            <a:off x="1851102" y="4460488"/>
            <a:ext cx="425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Highlight all items in your cart and click “Edit Selected”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B6D5C6-56BD-4368-87D7-DFB5A9F35F36}"/>
              </a:ext>
            </a:extLst>
          </p:cNvPr>
          <p:cNvSpPr/>
          <p:nvPr/>
        </p:nvSpPr>
        <p:spPr>
          <a:xfrm>
            <a:off x="11151220" y="6854236"/>
            <a:ext cx="512956" cy="505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B31B3D-9498-49D5-ACEB-1F39D63DA289}"/>
              </a:ext>
            </a:extLst>
          </p:cNvPr>
          <p:cNvCxnSpPr>
            <a:cxnSpLocks/>
          </p:cNvCxnSpPr>
          <p:nvPr/>
        </p:nvCxnSpPr>
        <p:spPr>
          <a:xfrm flipV="1">
            <a:off x="5441795" y="7305273"/>
            <a:ext cx="5709425" cy="186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4A75F1-FDEC-4F0C-B13E-116D207C570B}"/>
              </a:ext>
            </a:extLst>
          </p:cNvPr>
          <p:cNvSpPr txBox="1"/>
          <p:nvPr/>
        </p:nvSpPr>
        <p:spPr>
          <a:xfrm>
            <a:off x="1851102" y="8872654"/>
            <a:ext cx="425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Click the blue search button underneath the “Account” section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9AFF49-2D65-4012-A4EF-BFF6E4D8DA95}"/>
              </a:ext>
            </a:extLst>
          </p:cNvPr>
          <p:cNvSpPr txBox="1"/>
          <p:nvPr/>
        </p:nvSpPr>
        <p:spPr>
          <a:xfrm>
            <a:off x="1182029" y="10736610"/>
            <a:ext cx="4259766" cy="101566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Do not try to find the account without using the search icon – it won’t work  </a:t>
            </a:r>
          </a:p>
        </p:txBody>
      </p:sp>
    </p:spTree>
    <p:extLst>
      <p:ext uri="{BB962C8B-B14F-4D97-AF65-F5344CB8AC3E}">
        <p14:creationId xmlns:p14="http://schemas.microsoft.com/office/powerpoint/2010/main" val="418943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EC5EE-BFFC-465A-B4E9-3A1F3F706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8469147" cy="1141441"/>
          </a:xfrm>
        </p:spPr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9B5F-0218-43B4-87CA-BE2E9B158D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C90F47FB-1275-4E65-9A73-89D2DE69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23" y="2544500"/>
            <a:ext cx="16660077" cy="104125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E8561E-88E9-4B03-94AB-E26716B14475}"/>
              </a:ext>
            </a:extLst>
          </p:cNvPr>
          <p:cNvSpPr/>
          <p:nvPr/>
        </p:nvSpPr>
        <p:spPr>
          <a:xfrm>
            <a:off x="11931803" y="8465611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7845A-DEB8-4CBB-9977-8D4BDFFDA444}"/>
              </a:ext>
            </a:extLst>
          </p:cNvPr>
          <p:cNvSpPr/>
          <p:nvPr/>
        </p:nvSpPr>
        <p:spPr>
          <a:xfrm>
            <a:off x="11931805" y="7673595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3832E-3F1B-4757-9545-0374ADB8BD60}"/>
              </a:ext>
            </a:extLst>
          </p:cNvPr>
          <p:cNvSpPr/>
          <p:nvPr/>
        </p:nvSpPr>
        <p:spPr>
          <a:xfrm>
            <a:off x="11931804" y="8044669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B02685-672C-4384-8548-5E80366DD2FC}"/>
              </a:ext>
            </a:extLst>
          </p:cNvPr>
          <p:cNvSpPr/>
          <p:nvPr/>
        </p:nvSpPr>
        <p:spPr>
          <a:xfrm>
            <a:off x="11931805" y="7269062"/>
            <a:ext cx="901305" cy="343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5C855-2964-4D19-9B50-1015EAC4F17D}"/>
              </a:ext>
            </a:extLst>
          </p:cNvPr>
          <p:cNvCxnSpPr>
            <a:cxnSpLocks/>
          </p:cNvCxnSpPr>
          <p:nvPr/>
        </p:nvCxnSpPr>
        <p:spPr>
          <a:xfrm>
            <a:off x="5731727" y="4338067"/>
            <a:ext cx="6200076" cy="30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822C77-2FA9-4DE2-A7D7-56121B2D6F2B}"/>
              </a:ext>
            </a:extLst>
          </p:cNvPr>
          <p:cNvCxnSpPr>
            <a:cxnSpLocks/>
          </p:cNvCxnSpPr>
          <p:nvPr/>
        </p:nvCxnSpPr>
        <p:spPr>
          <a:xfrm>
            <a:off x="5419493" y="7055505"/>
            <a:ext cx="6480628" cy="65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09873-54CC-4FAB-91E7-1ADDE3450AE8}"/>
              </a:ext>
            </a:extLst>
          </p:cNvPr>
          <p:cNvCxnSpPr>
            <a:cxnSpLocks/>
          </p:cNvCxnSpPr>
          <p:nvPr/>
        </p:nvCxnSpPr>
        <p:spPr>
          <a:xfrm>
            <a:off x="5419493" y="8056588"/>
            <a:ext cx="6480628" cy="15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5DAC78-98CC-4B4B-B45C-EC63EF883B40}"/>
              </a:ext>
            </a:extLst>
          </p:cNvPr>
          <p:cNvCxnSpPr>
            <a:cxnSpLocks/>
          </p:cNvCxnSpPr>
          <p:nvPr/>
        </p:nvCxnSpPr>
        <p:spPr>
          <a:xfrm flipV="1">
            <a:off x="5387809" y="8684838"/>
            <a:ext cx="6543996" cy="215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0E7759-C318-46B7-9C4B-4F38C7458458}"/>
              </a:ext>
            </a:extLst>
          </p:cNvPr>
          <p:cNvSpPr txBox="1"/>
          <p:nvPr/>
        </p:nvSpPr>
        <p:spPr>
          <a:xfrm>
            <a:off x="1951464" y="3024924"/>
            <a:ext cx="461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Corp: Will usually be either “Memorial Hospital (01MEM) or Sloan Kettering Institute (01SKI)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2E408-4EAB-423E-8852-1EFB8A3BEAFA}"/>
              </a:ext>
            </a:extLst>
          </p:cNvPr>
          <p:cNvSpPr txBox="1"/>
          <p:nvPr/>
        </p:nvSpPr>
        <p:spPr>
          <a:xfrm>
            <a:off x="771205" y="6526813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Center/Cost Center: The first set of numbers provided by your PI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4F6253-9DEE-4BDB-81ED-9AD900C14508}"/>
              </a:ext>
            </a:extLst>
          </p:cNvPr>
          <p:cNvSpPr txBox="1"/>
          <p:nvPr/>
        </p:nvSpPr>
        <p:spPr>
          <a:xfrm>
            <a:off x="0" y="4255776"/>
            <a:ext cx="5241073" cy="16312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If unsure what corporation to use, follow these guidelines:</a:t>
            </a:r>
          </a:p>
          <a:p>
            <a:endParaRPr lang="en-US" sz="2000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01MEM: 00000 </a:t>
            </a:r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  <a:sym typeface="Wingdings" panose="05000000000000000000" pitchFamily="2" charset="2"/>
              </a:rPr>
              <a:t> 49980</a:t>
            </a:r>
          </a:p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  <a:sym typeface="Wingdings" panose="05000000000000000000" pitchFamily="2" charset="2"/>
              </a:rPr>
              <a:t>01SKI: 50001  59980</a:t>
            </a:r>
            <a:endParaRPr lang="en-US" sz="2000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36665-1F69-4991-989A-D8603B16FAB7}"/>
              </a:ext>
            </a:extLst>
          </p:cNvPr>
          <p:cNvSpPr txBox="1"/>
          <p:nvPr/>
        </p:nvSpPr>
        <p:spPr>
          <a:xfrm>
            <a:off x="379141" y="7504451"/>
            <a:ext cx="500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Fund/Fund number: The second set of numbers provided by your PI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C3EB34-1911-418C-8BC3-714F6F4F168D}"/>
              </a:ext>
            </a:extLst>
          </p:cNvPr>
          <p:cNvSpPr txBox="1"/>
          <p:nvPr/>
        </p:nvSpPr>
        <p:spPr>
          <a:xfrm>
            <a:off x="262938" y="8335448"/>
            <a:ext cx="5241073" cy="101566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Note: Sometimes a cost center will have multiple fund numbers. Be sure you are selecting the correct one!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63D17-B0AF-4C56-860D-D746C3F816F0}"/>
              </a:ext>
            </a:extLst>
          </p:cNvPr>
          <p:cNvSpPr txBox="1"/>
          <p:nvPr/>
        </p:nvSpPr>
        <p:spPr>
          <a:xfrm>
            <a:off x="802889" y="10236467"/>
            <a:ext cx="461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Account: Provides basic description of items being ordered. I usually use either: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00311: Lab supplies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00340: Chemical </a:t>
            </a:r>
          </a:p>
        </p:txBody>
      </p:sp>
    </p:spTree>
    <p:extLst>
      <p:ext uri="{BB962C8B-B14F-4D97-AF65-F5344CB8AC3E}">
        <p14:creationId xmlns:p14="http://schemas.microsoft.com/office/powerpoint/2010/main" val="29760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9C63A-29AD-48DE-90C6-312860D84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4626F-5090-4164-B226-EB093A81ACD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CFFCCA-DA56-4B2B-8858-CE3E43A6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8" t="10100" r="14338" b="8149"/>
          <a:stretch/>
        </p:blipFill>
        <p:spPr>
          <a:xfrm>
            <a:off x="10950497" y="2535102"/>
            <a:ext cx="12960169" cy="934472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FA7AC9-C0D5-46BB-8E83-D72BF0EC3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4" t="9125" r="53693" b="6066"/>
          <a:stretch/>
        </p:blipFill>
        <p:spPr>
          <a:xfrm>
            <a:off x="3370694" y="2427563"/>
            <a:ext cx="5807253" cy="96941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47FFFA1-F6F8-4C0F-A3DA-D842627AA645}"/>
              </a:ext>
            </a:extLst>
          </p:cNvPr>
          <p:cNvSpPr/>
          <p:nvPr/>
        </p:nvSpPr>
        <p:spPr>
          <a:xfrm>
            <a:off x="4154467" y="10224892"/>
            <a:ext cx="1577811" cy="88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C8066-B4C6-4EBF-8048-94AB52168489}"/>
              </a:ext>
            </a:extLst>
          </p:cNvPr>
          <p:cNvSpPr/>
          <p:nvPr/>
        </p:nvSpPr>
        <p:spPr>
          <a:xfrm>
            <a:off x="7188884" y="11026961"/>
            <a:ext cx="1577811" cy="704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FD3B66-B4E2-4691-A01F-EB3A754F1B18}"/>
              </a:ext>
            </a:extLst>
          </p:cNvPr>
          <p:cNvSpPr/>
          <p:nvPr/>
        </p:nvSpPr>
        <p:spPr>
          <a:xfrm>
            <a:off x="21013306" y="7207463"/>
            <a:ext cx="2560372" cy="1089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06FD9B-8D21-4755-9A0C-55D72E2C8A4D}"/>
              </a:ext>
            </a:extLst>
          </p:cNvPr>
          <p:cNvCxnSpPr/>
          <p:nvPr/>
        </p:nvCxnSpPr>
        <p:spPr>
          <a:xfrm>
            <a:off x="2653990" y="9367024"/>
            <a:ext cx="1500477" cy="100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9EE0C1-C6F9-4D3F-A94F-A6EFA281C856}"/>
              </a:ext>
            </a:extLst>
          </p:cNvPr>
          <p:cNvCxnSpPr>
            <a:cxnSpLocks/>
          </p:cNvCxnSpPr>
          <p:nvPr/>
        </p:nvCxnSpPr>
        <p:spPr>
          <a:xfrm flipH="1" flipV="1">
            <a:off x="8564138" y="11731654"/>
            <a:ext cx="892096" cy="84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74107-B038-41E1-A8D0-8CCFEA57178A}"/>
              </a:ext>
            </a:extLst>
          </p:cNvPr>
          <p:cNvCxnSpPr/>
          <p:nvPr/>
        </p:nvCxnSpPr>
        <p:spPr>
          <a:xfrm flipV="1">
            <a:off x="17775044" y="8140390"/>
            <a:ext cx="3238262" cy="5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A89283-E382-47C2-9655-4F54A9DBD140}"/>
              </a:ext>
            </a:extLst>
          </p:cNvPr>
          <p:cNvSpPr txBox="1"/>
          <p:nvPr/>
        </p:nvSpPr>
        <p:spPr>
          <a:xfrm>
            <a:off x="146183" y="8385372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Indicate this order is not considered Capital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2A05A-2334-4214-9DEC-D05609D98E30}"/>
              </a:ext>
            </a:extLst>
          </p:cNvPr>
          <p:cNvSpPr txBox="1"/>
          <p:nvPr/>
        </p:nvSpPr>
        <p:spPr>
          <a:xfrm>
            <a:off x="9555607" y="12408403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Click “Adjust” to save all changes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0449CA-FA3D-416F-A683-A5DCCE0A46BB}"/>
              </a:ext>
            </a:extLst>
          </p:cNvPr>
          <p:cNvSpPr txBox="1"/>
          <p:nvPr/>
        </p:nvSpPr>
        <p:spPr>
          <a:xfrm>
            <a:off x="13694192" y="8140390"/>
            <a:ext cx="461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Review all order details then press “Submit for Approval”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769BF9-4F67-4581-89A2-90CBE745445F}"/>
              </a:ext>
            </a:extLst>
          </p:cNvPr>
          <p:cNvSpPr txBox="1"/>
          <p:nvPr/>
        </p:nvSpPr>
        <p:spPr>
          <a:xfrm>
            <a:off x="17745998" y="11879824"/>
            <a:ext cx="6534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DONE !!</a:t>
            </a:r>
          </a:p>
        </p:txBody>
      </p:sp>
    </p:spTree>
    <p:extLst>
      <p:ext uri="{BB962C8B-B14F-4D97-AF65-F5344CB8AC3E}">
        <p14:creationId xmlns:p14="http://schemas.microsoft.com/office/powerpoint/2010/main" val="86062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7557E3-B530-42B9-893A-53FD128B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00" y="1380744"/>
            <a:ext cx="10040976" cy="1141441"/>
          </a:xfrm>
        </p:spPr>
        <p:txBody>
          <a:bodyPr/>
          <a:lstStyle/>
          <a:p>
            <a:r>
              <a:rPr lang="en-US" dirty="0"/>
              <a:t>Off-Catalog 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DD2B-4F6B-42BD-A1C2-EFE9FFC387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275D4-D115-4726-A724-9B9F706BDD4A}"/>
              </a:ext>
            </a:extLst>
          </p:cNvPr>
          <p:cNvSpPr txBox="1"/>
          <p:nvPr/>
        </p:nvSpPr>
        <p:spPr>
          <a:xfrm>
            <a:off x="1538868" y="2903368"/>
            <a:ext cx="194923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If, after pulling out all the stops, you still cannot find the catalog/cat. number you need – you’re probably dealing with an “off-catalog” store request. (RIP)</a:t>
            </a:r>
          </a:p>
          <a:p>
            <a:endParaRPr lang="en-US" sz="3200" dirty="0">
              <a:solidFill>
                <a:schemeClr val="accent4"/>
              </a:solidFill>
            </a:endParaRPr>
          </a:p>
          <a:p>
            <a:r>
              <a:rPr lang="en-US" sz="3200" dirty="0">
                <a:solidFill>
                  <a:schemeClr val="accent4"/>
                </a:solidFill>
              </a:rPr>
              <a:t>If possible, it is best to avoid doing off-catalog orders. See if it can be ordered through an in-catalog third party (Usually Fisher or Sigma). However, sometimes items are dramatically more expensive when coming from a third party store. In these cases, talk to the person who needs the item and decide what is best.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FCA5C-7259-4EAC-A8C8-C0DF22243ABE}"/>
              </a:ext>
            </a:extLst>
          </p:cNvPr>
          <p:cNvSpPr txBox="1"/>
          <p:nvPr/>
        </p:nvSpPr>
        <p:spPr>
          <a:xfrm>
            <a:off x="16994459" y="8943991"/>
            <a:ext cx="6720468" cy="206210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NOTE: Off-catalog order requests CANNOT be submitted with in-catalog orders. They MUST be submitted separately.  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478301-BA46-4FA8-8439-54D8870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27" y="6331539"/>
            <a:ext cx="10816876" cy="67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0222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797979"/>
      </a:dk1>
      <a:lt1>
        <a:srgbClr val="790041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587</Words>
  <Application>Microsoft Office PowerPoint</Application>
  <PresentationFormat>Custom</PresentationFormat>
  <Paragraphs>58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Helvetica Neue</vt:lpstr>
      <vt:lpstr>Calibri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Maroldi, Ana/Sloan Kettering Institute</dc:creator>
  <cp:lastModifiedBy>Maroldi, Ana/Sloan Kettering Institute</cp:lastModifiedBy>
  <cp:revision>21</cp:revision>
  <dcterms:modified xsi:type="dcterms:W3CDTF">2021-03-10T16:17:31Z</dcterms:modified>
</cp:coreProperties>
</file>